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6" r:id="rId8"/>
    <p:sldId id="267" r:id="rId9"/>
    <p:sldId id="268" r:id="rId10"/>
    <p:sldId id="261" r:id="rId11"/>
    <p:sldId id="269" r:id="rId12"/>
    <p:sldId id="265" r:id="rId13"/>
    <p:sldId id="270" r:id="rId14"/>
    <p:sldId id="277" r:id="rId15"/>
    <p:sldId id="272" r:id="rId16"/>
    <p:sldId id="271" r:id="rId17"/>
    <p:sldId id="273" r:id="rId18"/>
    <p:sldId id="274" r:id="rId19"/>
    <p:sldId id="276" r:id="rId20"/>
    <p:sldId id="278" r:id="rId21"/>
    <p:sldId id="279" r:id="rId22"/>
    <p:sldId id="280" r:id="rId23"/>
    <p:sldId id="28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84" autoAdjust="0"/>
  </p:normalViewPr>
  <p:slideViewPr>
    <p:cSldViewPr>
      <p:cViewPr varScale="1">
        <p:scale>
          <a:sx n="70" d="100"/>
          <a:sy n="70" d="100"/>
        </p:scale>
        <p:origin x="138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A8C2E-6FA8-45CD-914C-29FD8509C3DF}" type="datetimeFigureOut">
              <a:rPr lang="en-US" smtClean="0"/>
              <a:pPr/>
              <a:t>19/01/2017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D8CAA-7129-42D6-AC0E-981A36044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397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A8C2E-6FA8-45CD-914C-29FD8509C3DF}" type="datetimeFigureOut">
              <a:rPr lang="en-US" smtClean="0"/>
              <a:pPr/>
              <a:t>19/01/2017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D8CAA-7129-42D6-AC0E-981A36044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494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A8C2E-6FA8-45CD-914C-29FD8509C3DF}" type="datetimeFigureOut">
              <a:rPr lang="en-US" smtClean="0"/>
              <a:pPr/>
              <a:t>19/01/2017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D8CAA-7129-42D6-AC0E-981A36044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213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A8C2E-6FA8-45CD-914C-29FD8509C3DF}" type="datetimeFigureOut">
              <a:rPr lang="en-US" smtClean="0"/>
              <a:pPr/>
              <a:t>19/01/2017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D8CAA-7129-42D6-AC0E-981A36044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64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A8C2E-6FA8-45CD-914C-29FD8509C3DF}" type="datetimeFigureOut">
              <a:rPr lang="en-US" smtClean="0"/>
              <a:pPr/>
              <a:t>19/01/2017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D8CAA-7129-42D6-AC0E-981A36044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94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A8C2E-6FA8-45CD-914C-29FD8509C3DF}" type="datetimeFigureOut">
              <a:rPr lang="en-US" smtClean="0"/>
              <a:pPr/>
              <a:t>19/01/2017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D8CAA-7129-42D6-AC0E-981A36044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141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A8C2E-6FA8-45CD-914C-29FD8509C3DF}" type="datetimeFigureOut">
              <a:rPr lang="en-US" smtClean="0"/>
              <a:pPr/>
              <a:t>19/01/2017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D8CAA-7129-42D6-AC0E-981A36044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983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A8C2E-6FA8-45CD-914C-29FD8509C3DF}" type="datetimeFigureOut">
              <a:rPr lang="en-US" smtClean="0"/>
              <a:pPr/>
              <a:t>19/01/2017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D8CAA-7129-42D6-AC0E-981A36044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953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A8C2E-6FA8-45CD-914C-29FD8509C3DF}" type="datetimeFigureOut">
              <a:rPr lang="en-US" smtClean="0"/>
              <a:pPr/>
              <a:t>19/01/2017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D8CAA-7129-42D6-AC0E-981A36044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97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A8C2E-6FA8-45CD-914C-29FD8509C3DF}" type="datetimeFigureOut">
              <a:rPr lang="en-US" smtClean="0"/>
              <a:pPr/>
              <a:t>19/01/2017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D8CAA-7129-42D6-AC0E-981A36044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261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A8C2E-6FA8-45CD-914C-29FD8509C3DF}" type="datetimeFigureOut">
              <a:rPr lang="en-US" smtClean="0"/>
              <a:pPr/>
              <a:t>19/01/2017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D8CAA-7129-42D6-AC0E-981A36044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278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A8C2E-6FA8-45CD-914C-29FD8509C3DF}" type="datetimeFigureOut">
              <a:rPr lang="en-US" smtClean="0"/>
              <a:pPr/>
              <a:t>19/01/2017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D8CAA-7129-42D6-AC0E-981A36044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990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762000"/>
            <a:ext cx="7924800" cy="3429000"/>
          </a:xfrm>
        </p:spPr>
        <p:txBody>
          <a:bodyPr>
            <a:prstTxWarp prst="textDoubleWave1">
              <a:avLst/>
            </a:prstTxWarp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400" b="1" i="1" kern="1200" dirty="0" smtClean="0">
                <a:solidFill>
                  <a:srgbClr val="FFFF00"/>
                </a:solidFill>
                <a:effectLst>
                  <a:outerShdw dist="53848" dir="2700000" algn="ctr" rotWithShape="0">
                    <a:srgbClr val="9999FF">
                      <a:alpha val="80000"/>
                    </a:srgbClr>
                  </a:outerShdw>
                </a:effectLst>
                <a:latin typeface="+mj-lt"/>
                <a:ea typeface="+mj-ea"/>
                <a:cs typeface="+mj-cs"/>
              </a:rPr>
              <a:t>Chào mừng quý thầy cô về dự giờ thăm </a:t>
            </a:r>
            <a:r>
              <a:rPr lang="en-US" sz="4400" b="1" i="1" kern="1200" dirty="0" err="1" smtClean="0">
                <a:solidFill>
                  <a:srgbClr val="FFFF00"/>
                </a:solidFill>
                <a:effectLst>
                  <a:outerShdw dist="53848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400" b="1" i="1" kern="1200" dirty="0" smtClean="0">
                <a:solidFill>
                  <a:schemeClr val="tx1"/>
                </a:solidFill>
                <a:effectLst>
                  <a:outerShdw dist="53848" dir="2700000" algn="ctr" rotWithShape="0">
                    <a:srgbClr val="9999FF">
                      <a:alpha val="8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n-US" sz="4400" b="1" i="1" kern="1200" dirty="0" smtClean="0">
                <a:solidFill>
                  <a:schemeClr val="tx1"/>
                </a:solidFill>
                <a:effectLst>
                  <a:outerShdw dist="53848" dir="2700000" algn="ctr" rotWithShape="0">
                    <a:srgbClr val="9999FF">
                      <a:alpha val="8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</a:rPr>
              <a:t/>
            </a:r>
            <a:br>
              <a:rPr lang="en-US" dirty="0" smtClean="0">
                <a:solidFill>
                  <a:srgbClr val="FF3300"/>
                </a:solidFill>
                <a:latin typeface="Times New Roman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10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38400" y="762000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1137"/>
            <a:ext cx="9144000" cy="537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88294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51338"/>
            <a:ext cx="2474913" cy="248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688" y="0"/>
            <a:ext cx="2279651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426" y="4572001"/>
            <a:ext cx="2441575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66674"/>
            <a:ext cx="236537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085976" y="983834"/>
            <a:ext cx="4800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BÉ NHÌN BIỂN</a:t>
            </a:r>
          </a:p>
          <a:p>
            <a:pPr algn="ctr">
              <a:spcBef>
                <a:spcPct val="50000"/>
              </a:spcBef>
            </a:pPr>
            <a:endParaRPr lang="en-US" sz="4000" dirty="0"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00400" y="1595021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Nghỉ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hè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với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bố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</a:endParaRPr>
          </a:p>
          <a:p>
            <a:pPr>
              <a:defRPr/>
            </a:pP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Bé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ra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biển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chơi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</a:endParaRPr>
          </a:p>
          <a:p>
            <a:pPr>
              <a:defRPr/>
            </a:pP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Tưởng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rằng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biển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nhỏ</a:t>
            </a:r>
            <a:endParaRPr lang="en-US" sz="2400" dirty="0">
              <a:latin typeface="Times New Roman" pitchFamily="18" charset="0"/>
            </a:endParaRPr>
          </a:p>
          <a:p>
            <a:pPr>
              <a:defRPr/>
            </a:pP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Mà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to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bằng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trời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.</a:t>
            </a:r>
          </a:p>
          <a:p>
            <a:pPr>
              <a:defRPr/>
            </a:pPr>
            <a:endParaRPr lang="en-US" sz="2400" dirty="0">
              <a:latin typeface="Times New Roman" pitchFamily="18" charset="0"/>
            </a:endParaRPr>
          </a:p>
          <a:p>
            <a:pPr>
              <a:defRPr/>
            </a:pP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Như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con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sông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lớn</a:t>
            </a:r>
            <a:endParaRPr lang="en-US" sz="2400" dirty="0">
              <a:latin typeface="Times New Roman" pitchFamily="18" charset="0"/>
            </a:endParaRPr>
          </a:p>
          <a:p>
            <a:pPr>
              <a:defRPr/>
            </a:pP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Chỉ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có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một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bờ</a:t>
            </a:r>
            <a:endParaRPr lang="en-US" sz="2400" dirty="0">
              <a:latin typeface="Times New Roman" pitchFamily="18" charset="0"/>
            </a:endParaRPr>
          </a:p>
          <a:p>
            <a:pPr>
              <a:defRPr/>
            </a:pP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Bãi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giằng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với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sóng</a:t>
            </a:r>
            <a:endParaRPr lang="en-US" sz="2400" dirty="0">
              <a:latin typeface="Times New Roman" pitchFamily="18" charset="0"/>
            </a:endParaRPr>
          </a:p>
          <a:p>
            <a:pPr>
              <a:defRPr/>
            </a:pP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Chơi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trò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kéo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co.</a:t>
            </a:r>
          </a:p>
          <a:p>
            <a:pPr>
              <a:defRPr/>
            </a:pPr>
            <a:endParaRPr lang="en-US" sz="2400" dirty="0">
              <a:latin typeface="Times New Roman" pitchFamily="18" charset="0"/>
            </a:endParaRPr>
          </a:p>
          <a:p>
            <a:pPr>
              <a:defRPr/>
            </a:pP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Phì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phò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như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bễ</a:t>
            </a:r>
            <a:endParaRPr lang="en-US" sz="2400" dirty="0">
              <a:latin typeface="Times New Roman" pitchFamily="18" charset="0"/>
            </a:endParaRPr>
          </a:p>
          <a:p>
            <a:pPr>
              <a:defRPr/>
            </a:pP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Biển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mệt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thở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rung</a:t>
            </a:r>
            <a:endParaRPr lang="en-US" sz="2400" dirty="0">
              <a:latin typeface="Times New Roman" pitchFamily="18" charset="0"/>
            </a:endParaRPr>
          </a:p>
          <a:p>
            <a:pPr>
              <a:defRPr/>
            </a:pP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Còng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giơ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gọng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vó</a:t>
            </a:r>
            <a:endParaRPr lang="en-US" sz="2400" dirty="0">
              <a:latin typeface="Times New Roman" pitchFamily="18" charset="0"/>
            </a:endParaRPr>
          </a:p>
          <a:p>
            <a:pPr>
              <a:defRPr/>
            </a:pP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Định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khiêng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sóng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lừng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836772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51338"/>
            <a:ext cx="2474913" cy="248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688" y="0"/>
            <a:ext cx="2279651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426" y="4572001"/>
            <a:ext cx="2441575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66674"/>
            <a:ext cx="236537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085976" y="983834"/>
            <a:ext cx="4800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BÉ NHÌN BIỂN</a:t>
            </a:r>
          </a:p>
          <a:p>
            <a:pPr algn="ctr">
              <a:spcBef>
                <a:spcPct val="50000"/>
              </a:spcBef>
            </a:pPr>
            <a:endParaRPr lang="en-US" sz="4000" dirty="0"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00400" y="1595021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4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Nghỉ</a:t>
            </a:r>
            <a:r>
              <a:rPr lang="en-US" sz="2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hè</a:t>
            </a:r>
            <a:r>
              <a:rPr lang="en-US" sz="2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với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bố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</a:endParaRPr>
          </a:p>
          <a:p>
            <a:pPr>
              <a:defRPr/>
            </a:pP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Bé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ra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biển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chơi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</a:endParaRPr>
          </a:p>
          <a:p>
            <a:pPr>
              <a:defRPr/>
            </a:pPr>
            <a:r>
              <a:rPr lang="en-US" sz="24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Tưởng</a:t>
            </a:r>
            <a:r>
              <a:rPr lang="en-US" sz="2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rằng</a:t>
            </a:r>
            <a:r>
              <a:rPr lang="en-US" sz="2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biển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nhỏ</a:t>
            </a:r>
            <a:endParaRPr lang="en-US" sz="2400" dirty="0">
              <a:latin typeface="Times New Roman" pitchFamily="18" charset="0"/>
            </a:endParaRPr>
          </a:p>
          <a:p>
            <a:pPr>
              <a:defRPr/>
            </a:pP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Mà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to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bằng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trời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.</a:t>
            </a:r>
          </a:p>
          <a:p>
            <a:pPr>
              <a:defRPr/>
            </a:pPr>
            <a:endParaRPr lang="en-US" sz="2400" dirty="0">
              <a:latin typeface="Times New Roman" pitchFamily="18" charset="0"/>
            </a:endParaRPr>
          </a:p>
          <a:p>
            <a:pPr>
              <a:defRPr/>
            </a:pP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Như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con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sông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lớn</a:t>
            </a:r>
            <a:endParaRPr lang="en-US" sz="2400" dirty="0">
              <a:latin typeface="Times New Roman" pitchFamily="18" charset="0"/>
            </a:endParaRPr>
          </a:p>
          <a:p>
            <a:pPr>
              <a:defRPr/>
            </a:pP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Chỉ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có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một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bờ</a:t>
            </a:r>
            <a:endParaRPr lang="en-US" sz="2400" dirty="0">
              <a:latin typeface="Times New Roman" pitchFamily="18" charset="0"/>
            </a:endParaRPr>
          </a:p>
          <a:p>
            <a:pPr>
              <a:defRPr/>
            </a:pPr>
            <a:r>
              <a:rPr lang="en-US" sz="24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Bãi</a:t>
            </a:r>
            <a:r>
              <a:rPr lang="en-US" sz="2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giằng</a:t>
            </a:r>
            <a:r>
              <a:rPr lang="en-US" sz="2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với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sóng</a:t>
            </a:r>
            <a:endParaRPr lang="en-US" sz="2400" dirty="0">
              <a:latin typeface="Times New Roman" pitchFamily="18" charset="0"/>
            </a:endParaRPr>
          </a:p>
          <a:p>
            <a:pPr>
              <a:defRPr/>
            </a:pP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Chơi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trò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kéo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co.</a:t>
            </a:r>
          </a:p>
          <a:p>
            <a:pPr>
              <a:defRPr/>
            </a:pPr>
            <a:endParaRPr lang="en-US" sz="2400" dirty="0">
              <a:latin typeface="Times New Roman" pitchFamily="18" charset="0"/>
            </a:endParaRPr>
          </a:p>
          <a:p>
            <a:pPr>
              <a:defRPr/>
            </a:pPr>
            <a:r>
              <a:rPr lang="en-US" sz="24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Phì</a:t>
            </a:r>
            <a:r>
              <a:rPr lang="en-US" sz="2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phò</a:t>
            </a:r>
            <a:r>
              <a:rPr lang="en-US" sz="2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như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bễ</a:t>
            </a:r>
            <a:endParaRPr lang="en-US" sz="2400" u="sng" dirty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defRPr/>
            </a:pP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Biển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mệt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thở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rung</a:t>
            </a:r>
            <a:endParaRPr lang="en-US" sz="2400" dirty="0">
              <a:latin typeface="Times New Roman" pitchFamily="18" charset="0"/>
            </a:endParaRPr>
          </a:p>
          <a:p>
            <a:pPr>
              <a:defRPr/>
            </a:pP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Còng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giơ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gọng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vó</a:t>
            </a:r>
            <a:endParaRPr lang="en-US" sz="2400" dirty="0">
              <a:latin typeface="Times New Roman" pitchFamily="18" charset="0"/>
            </a:endParaRPr>
          </a:p>
          <a:p>
            <a:pPr>
              <a:defRPr/>
            </a:pP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Định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khiêng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sóng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lừng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83677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51338"/>
            <a:ext cx="2474913" cy="248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688" y="0"/>
            <a:ext cx="2279651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426" y="4572001"/>
            <a:ext cx="2441575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66674"/>
            <a:ext cx="236537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19200" y="2133600"/>
            <a:ext cx="6705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sz="3200" u="sng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Bài tập 2: </a:t>
            </a:r>
            <a:r>
              <a:rPr lang="en-US" sz="32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Tìm tên các loại cá:</a:t>
            </a:r>
          </a:p>
          <a:p>
            <a:pPr marL="342900" indent="-342900">
              <a:buFontTx/>
              <a:buAutoNum type="alphaLcParenR"/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Bắt đầu bằng </a:t>
            </a:r>
            <a:r>
              <a:rPr lang="en-US" sz="3200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ch</a:t>
            </a:r>
            <a:r>
              <a:rPr lang="en-US" sz="32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.           </a:t>
            </a:r>
            <a:r>
              <a:rPr lang="en-US" sz="32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M:</a:t>
            </a:r>
            <a:r>
              <a:rPr lang="en-US" sz="32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pt-BR" sz="32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cá chim</a:t>
            </a:r>
            <a:endParaRPr lang="en-US" sz="3200" dirty="0" smtClean="0">
              <a:latin typeface="Times New Roman" pitchFamily="18" charset="0"/>
            </a:endParaRPr>
          </a:p>
          <a:p>
            <a:pPr marL="342900" indent="-342900">
              <a:defRPr/>
            </a:pPr>
            <a:r>
              <a:rPr lang="pt-BR" sz="32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 Cá chép, cá chình, cá chuồn, cá chuối.</a:t>
            </a:r>
            <a:r>
              <a:rPr lang="en-US" sz="3200" dirty="0" smtClean="0">
                <a:latin typeface="Times New Roman" pitchFamily="18" charset="0"/>
              </a:rPr>
              <a:t> </a:t>
            </a:r>
            <a:endParaRPr lang="en-US" sz="3200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 marL="342900" indent="-342900">
              <a:defRPr/>
            </a:pPr>
            <a:endParaRPr lang="en-US" sz="3200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 marL="342900" indent="-342900"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b) Bắt đầu bằng </a:t>
            </a:r>
            <a:r>
              <a:rPr lang="en-US" sz="3200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tr</a:t>
            </a:r>
            <a:r>
              <a:rPr lang="en-US" sz="3200" dirty="0" smtClean="0">
                <a:latin typeface="Times New Roman" pitchFamily="18" charset="0"/>
              </a:rPr>
              <a:t>.           </a:t>
            </a:r>
            <a:r>
              <a:rPr lang="en-US" sz="3200" dirty="0" smtClean="0">
                <a:solidFill>
                  <a:srgbClr val="FF0066"/>
                </a:solidFill>
                <a:latin typeface="Times New Roman" pitchFamily="18" charset="0"/>
              </a:rPr>
              <a:t>M: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pt-BR" sz="3200" dirty="0" smtClean="0">
                <a:latin typeface="Times New Roman" pitchFamily="18" charset="0"/>
              </a:rPr>
              <a:t>cá trắm </a:t>
            </a:r>
            <a:endParaRPr lang="en-US" sz="3200" dirty="0" smtClean="0">
              <a:latin typeface="Times New Roman" pitchFamily="18" charset="0"/>
            </a:endParaRPr>
          </a:p>
          <a:p>
            <a:pPr marL="342900" indent="-342900">
              <a:defRPr/>
            </a:pPr>
            <a:r>
              <a:rPr lang="pt-BR" sz="3200" dirty="0" smtClean="0">
                <a:latin typeface="Times New Roman" pitchFamily="18" charset="0"/>
              </a:rPr>
              <a:t>  Cá tra, cá trôi, cá trê, cá trích. </a:t>
            </a:r>
            <a:endParaRPr lang="en-US" sz="3200" dirty="0">
              <a:latin typeface="Times New Roman" pitchFamily="18" charset="0"/>
            </a:endParaRPr>
          </a:p>
        </p:txBody>
      </p:sp>
      <p:sp>
        <p:nvSpPr>
          <p:cNvPr id="9" name="Action Button: End 8">
            <a:hlinkClick r:id="rId6" action="ppaction://hlinksldjump" highlightClick="1"/>
          </p:cNvPr>
          <p:cNvSpPr/>
          <p:nvPr/>
        </p:nvSpPr>
        <p:spPr>
          <a:xfrm>
            <a:off x="6248400" y="2209800"/>
            <a:ext cx="304800" cy="4572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End 12">
            <a:hlinkClick r:id="rId7" action="ppaction://hlinksldjump" highlightClick="1"/>
          </p:cNvPr>
          <p:cNvSpPr/>
          <p:nvPr/>
        </p:nvSpPr>
        <p:spPr>
          <a:xfrm>
            <a:off x="7315200" y="4343400"/>
            <a:ext cx="457200" cy="3048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83677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905000"/>
            <a:ext cx="48768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Thảo Luận Theo Nhóm Đôi </a:t>
            </a:r>
            <a:r>
              <a:rPr lang="en-US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Trong</a:t>
            </a:r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Vòng</a:t>
            </a:r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1 Phút 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á_chim_trắ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5" y="1"/>
            <a:ext cx="9119745" cy="52244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9800" y="5638800"/>
            <a:ext cx="457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Cá Chim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300-Thuy-san-Viet-Nam4480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791739" cy="2719388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3886200" y="228600"/>
            <a:ext cx="1905000" cy="1066800"/>
          </a:xfrm>
          <a:prstGeom prst="wedgeEllipseCallou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Cá Chép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6" name="Picture 5" descr="Anguilla-marmora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819400"/>
            <a:ext cx="2743200" cy="1447800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2362200" y="2743200"/>
            <a:ext cx="1676400" cy="7620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Cá Chình </a:t>
            </a:r>
            <a:endParaRPr lang="en-US" sz="2400" dirty="0"/>
          </a:p>
        </p:txBody>
      </p:sp>
      <p:pic>
        <p:nvPicPr>
          <p:cNvPr id="8" name="Picture 7" descr="cacc81-chuc3b4cc80n-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1447800"/>
            <a:ext cx="3302000" cy="2895600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6629400" y="457200"/>
            <a:ext cx="1828800" cy="8382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Cá Chuồn</a:t>
            </a:r>
            <a:endParaRPr lang="en-US" sz="2400" dirty="0"/>
          </a:p>
        </p:txBody>
      </p:sp>
      <p:sp>
        <p:nvSpPr>
          <p:cNvPr id="11" name="Oval Callout 10"/>
          <p:cNvSpPr/>
          <p:nvPr/>
        </p:nvSpPr>
        <p:spPr>
          <a:xfrm>
            <a:off x="5562600" y="5105400"/>
            <a:ext cx="1752600" cy="9144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Cá Chuối </a:t>
            </a:r>
            <a:endParaRPr lang="en-US" sz="2400" dirty="0"/>
          </a:p>
        </p:txBody>
      </p:sp>
      <p:pic>
        <p:nvPicPr>
          <p:cNvPr id="12" name="Picture 11" descr="ca-loc-chua-mo-hoi-trom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4267200"/>
            <a:ext cx="4537364" cy="2362199"/>
          </a:xfrm>
          <a:prstGeom prst="rect">
            <a:avLst/>
          </a:prstGeom>
        </p:spPr>
      </p:pic>
      <p:sp>
        <p:nvSpPr>
          <p:cNvPr id="10" name="Action Button: Beginning 9">
            <a:hlinkClick r:id="rId6" action="ppaction://hlinksldjump" highlightClick="1"/>
          </p:cNvPr>
          <p:cNvSpPr/>
          <p:nvPr/>
        </p:nvSpPr>
        <p:spPr>
          <a:xfrm>
            <a:off x="8305800" y="6248400"/>
            <a:ext cx="457200" cy="3048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tramc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105400"/>
          </a:xfrm>
        </p:spPr>
      </p:pic>
      <p:sp>
        <p:nvSpPr>
          <p:cNvPr id="5" name="TextBox 4"/>
          <p:cNvSpPr txBox="1"/>
          <p:nvPr/>
        </p:nvSpPr>
        <p:spPr>
          <a:xfrm>
            <a:off x="2438400" y="5486400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Cá Trắm 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tr_UFN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810000" cy="2143125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3581400" y="381000"/>
            <a:ext cx="1371600" cy="7620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Cá Tra</a:t>
            </a:r>
            <a:endParaRPr lang="en-US" sz="2400" dirty="0"/>
          </a:p>
        </p:txBody>
      </p:sp>
      <p:pic>
        <p:nvPicPr>
          <p:cNvPr id="6" name="Picture 5" descr="ca-tre2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33600"/>
            <a:ext cx="4058695" cy="2590800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 rot="631008">
            <a:off x="3886200" y="1828800"/>
            <a:ext cx="1371600" cy="9906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Cá Trê</a:t>
            </a:r>
            <a:endParaRPr lang="en-US" sz="2400" dirty="0"/>
          </a:p>
        </p:txBody>
      </p:sp>
      <p:pic>
        <p:nvPicPr>
          <p:cNvPr id="8" name="Picture 7" descr="v1a02efynbg2td1k4a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95800"/>
            <a:ext cx="5029200" cy="2362200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2895600" y="4267200"/>
            <a:ext cx="1524000" cy="9144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Cá Trôi </a:t>
            </a:r>
            <a:endParaRPr lang="en-US" sz="2400" dirty="0"/>
          </a:p>
        </p:txBody>
      </p:sp>
      <p:pic>
        <p:nvPicPr>
          <p:cNvPr id="10" name="Picture 9" descr="Harengula_jaguan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200" y="2362200"/>
            <a:ext cx="3543300" cy="2971800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6934200" y="1981200"/>
            <a:ext cx="1447800" cy="9906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Cá Trích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51338"/>
            <a:ext cx="2474913" cy="248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688" y="0"/>
            <a:ext cx="2279651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426" y="4572001"/>
            <a:ext cx="2441575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66674"/>
            <a:ext cx="236537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2133600"/>
            <a:ext cx="8839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sz="3600" u="sng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Bài tập 3: </a:t>
            </a:r>
          </a:p>
          <a:p>
            <a:pPr marL="342900" indent="-342900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b) Có </a:t>
            </a:r>
            <a:r>
              <a:rPr lang="en-US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thanh hỏi </a:t>
            </a:r>
            <a:r>
              <a:rPr lang="en-US" sz="3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hoặc </a:t>
            </a:r>
            <a:r>
              <a:rPr lang="en-US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thanh ngã</a:t>
            </a:r>
            <a:r>
              <a:rPr lang="en-US" sz="3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.</a:t>
            </a:r>
          </a:p>
          <a:p>
            <a:pPr marL="342900" indent="-342900">
              <a:buFontTx/>
              <a:buChar char="-"/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Trái nghĩa với khó.</a:t>
            </a:r>
          </a:p>
          <a:p>
            <a:pPr marL="342900" indent="-342900">
              <a:buFontTx/>
              <a:buChar char="-"/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Chỉ bộ phận cơ thể ở ngay bên dưới đầu.</a:t>
            </a:r>
          </a:p>
          <a:p>
            <a:pPr marL="342900" indent="-342900">
              <a:buFontTx/>
              <a:buChar char="-"/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Chỉ bộ phận cơ thể dùng để ngửi.</a:t>
            </a:r>
            <a:endParaRPr lang="en-US" sz="36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83677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9"/>
          <p:cNvSpPr>
            <a:spLocks noChangeArrowheads="1"/>
          </p:cNvSpPr>
          <p:nvPr/>
        </p:nvSpPr>
        <p:spPr bwMode="auto">
          <a:xfrm>
            <a:off x="1447800" y="2286000"/>
            <a:ext cx="5867400" cy="2362200"/>
          </a:xfrm>
          <a:prstGeom prst="cloudCallout">
            <a:avLst>
              <a:gd name="adj1" fmla="val -53380"/>
              <a:gd name="adj2" fmla="val 44759"/>
            </a:avLst>
          </a:prstGeom>
          <a:solidFill>
            <a:srgbClr val="8AFA8A"/>
          </a:solidFill>
          <a:ln w="9525">
            <a:solidFill>
              <a:srgbClr val="FF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dirty="0">
              <a:solidFill>
                <a:srgbClr val="A50021"/>
              </a:solidFill>
              <a:latin typeface="Times New Roman" pitchFamily="18" charset="0"/>
            </a:endParaRPr>
          </a:p>
          <a:p>
            <a:pPr algn="ctr"/>
            <a:r>
              <a:rPr lang="en-US" sz="3600" dirty="0" err="1" smtClean="0">
                <a:solidFill>
                  <a:srgbClr val="FFFF00"/>
                </a:solidFill>
                <a:latin typeface="Times New Roman" pitchFamily="18" charset="0"/>
              </a:rPr>
              <a:t>Ôn</a:t>
            </a: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itchFamily="18" charset="0"/>
              </a:rPr>
              <a:t>bài</a:t>
            </a: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</a:rPr>
              <a:t>cũ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</a:rPr>
              <a:t>:</a:t>
            </a:r>
            <a:r>
              <a:rPr lang="en-US" sz="3000" dirty="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6" name="Picture 12" descr="1 (1820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38400" y="4343400"/>
            <a:ext cx="3048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Floral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52400" y="-56347"/>
            <a:ext cx="1828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Floral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80300" y="5486400"/>
            <a:ext cx="1828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320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K4EFo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2000" y="1905000"/>
            <a:ext cx="46482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Cùng Chơi Trò Chơi Chuyền vật 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51338"/>
            <a:ext cx="2474913" cy="248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688" y="0"/>
            <a:ext cx="2279651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426" y="4572001"/>
            <a:ext cx="2441575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66674"/>
            <a:ext cx="236537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2133600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sz="3600" u="sng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Bài tập 3</a:t>
            </a:r>
            <a:r>
              <a:rPr lang="en-US" sz="3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: Tìm tên các loại cá:</a:t>
            </a:r>
          </a:p>
          <a:p>
            <a:pPr marL="342900" indent="-342900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b) Có </a:t>
            </a:r>
            <a:r>
              <a:rPr lang="en-US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thanh hỏi </a:t>
            </a:r>
            <a:r>
              <a:rPr lang="en-US" sz="3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hoặc </a:t>
            </a:r>
            <a:r>
              <a:rPr lang="en-US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thanh ngã</a:t>
            </a:r>
            <a:r>
              <a:rPr lang="en-US" sz="3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.</a:t>
            </a:r>
          </a:p>
          <a:p>
            <a:pPr marL="342900" indent="-342900">
              <a:buFontTx/>
              <a:buChar char="-"/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Trái nghĩa với khó. </a:t>
            </a:r>
            <a:endParaRPr lang="en-US" sz="36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 marL="342900" indent="-342900">
              <a:buFontTx/>
              <a:buChar char="-"/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Chỉ bộ phận cơ thể ở ngay bên dưới đầu. </a:t>
            </a:r>
            <a:endParaRPr lang="en-US" sz="36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 marL="342900" indent="-342900">
              <a:buFontTx/>
              <a:buChar char="-"/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Chỉ bộ phận cơ thể dùng để ngửi.</a:t>
            </a:r>
            <a:endParaRPr lang="en-US" sz="3600" dirty="0"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39830" y="3244334"/>
            <a:ext cx="15440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( là dễ)</a:t>
            </a:r>
            <a:endParaRPr lang="en-US" sz="3600" dirty="0"/>
          </a:p>
        </p:txBody>
      </p:sp>
      <p:sp>
        <p:nvSpPr>
          <p:cNvPr id="15" name="Rectangle 14"/>
          <p:cNvSpPr/>
          <p:nvPr/>
        </p:nvSpPr>
        <p:spPr>
          <a:xfrm>
            <a:off x="7856468" y="3810000"/>
            <a:ext cx="12875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( Cổ) </a:t>
            </a:r>
            <a:endParaRPr lang="en-US" sz="3600" dirty="0"/>
          </a:p>
        </p:txBody>
      </p:sp>
      <p:sp>
        <p:nvSpPr>
          <p:cNvPr id="16" name="Rectangle 15"/>
          <p:cNvSpPr/>
          <p:nvPr/>
        </p:nvSpPr>
        <p:spPr>
          <a:xfrm>
            <a:off x="6553200" y="4343400"/>
            <a:ext cx="15440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( Mũi)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4683677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57400" y="1371600"/>
            <a:ext cx="6057853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Câu Hỏi: 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Các em sẽ làm gì để giữ cho bãi biển luôn sạch đẹp?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1143000"/>
            <a:ext cx="70866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Tiết Học Két Thúc </a:t>
            </a:r>
          </a:p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xin Chào Tạm Biệt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" name="Picture 13" descr="Floral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0" y="0"/>
            <a:ext cx="1828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 descr="Floral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0" y="5334000"/>
            <a:ext cx="1828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 descr="Floral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7315200" y="228600"/>
            <a:ext cx="1828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 descr="Floral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7315200" y="5334000"/>
            <a:ext cx="1828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2" descr="1 (1820)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2438400" y="4343400"/>
            <a:ext cx="3048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51338"/>
            <a:ext cx="2474913" cy="248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688" y="0"/>
            <a:ext cx="2279651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426" y="4572001"/>
            <a:ext cx="2441575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66674"/>
            <a:ext cx="236537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752600" y="1828800"/>
            <a:ext cx="5105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u="sng" dirty="0" smtClean="0">
                <a:solidFill>
                  <a:srgbClr val="FF0000"/>
                </a:solidFill>
                <a:latin typeface="Times New Roman" pitchFamily="18" charset="0"/>
              </a:rPr>
              <a:t>ÔN </a:t>
            </a:r>
            <a:r>
              <a:rPr lang="en-US" sz="4000" u="sng" dirty="0" smtClean="0">
                <a:solidFill>
                  <a:srgbClr val="FF0000"/>
                </a:solidFill>
                <a:latin typeface="Times New Roman" pitchFamily="18" charset="0"/>
              </a:rPr>
              <a:t>BÀI </a:t>
            </a:r>
            <a:r>
              <a:rPr lang="en-US" sz="4000" u="sng" dirty="0" smtClean="0">
                <a:solidFill>
                  <a:srgbClr val="FF0000"/>
                </a:solidFill>
                <a:latin typeface="Times New Roman" pitchFamily="18" charset="0"/>
              </a:rPr>
              <a:t>CŨ</a:t>
            </a:r>
          </a:p>
          <a:p>
            <a:pPr algn="ctr">
              <a:spcBef>
                <a:spcPct val="50000"/>
              </a:spcBef>
            </a:pPr>
            <a:r>
              <a:rPr lang="en-US" sz="4000" dirty="0" err="1" smtClean="0">
                <a:latin typeface="Times New Roman" pitchFamily="18" charset="0"/>
              </a:rPr>
              <a:t>trú</a:t>
            </a:r>
            <a:r>
              <a:rPr lang="en-US" sz="4000" dirty="0" smtClean="0">
                <a:latin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</a:rPr>
              <a:t>mưa</a:t>
            </a:r>
            <a:endParaRPr lang="en-US" sz="4000" dirty="0" smtClean="0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4000" dirty="0" err="1" smtClean="0">
                <a:latin typeface="Times New Roman" pitchFamily="18" charset="0"/>
              </a:rPr>
              <a:t>số</a:t>
            </a:r>
            <a:r>
              <a:rPr lang="en-US" sz="4000" dirty="0" smtClean="0">
                <a:latin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</a:rPr>
              <a:t>chẵn</a:t>
            </a:r>
            <a:endParaRPr lang="en-US" sz="4000" dirty="0" smtClean="0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4000" dirty="0" smtClean="0">
                <a:latin typeface="Times New Roman" pitchFamily="18" charset="0"/>
              </a:rPr>
              <a:t>       chuyền cành</a:t>
            </a:r>
          </a:p>
          <a:p>
            <a:pPr algn="ctr">
              <a:spcBef>
                <a:spcPct val="50000"/>
              </a:spcBef>
            </a:pPr>
            <a:r>
              <a:rPr lang="en-US" sz="4000" dirty="0" err="1" smtClean="0">
                <a:latin typeface="Times New Roman" pitchFamily="18" charset="0"/>
              </a:rPr>
              <a:t>buồn</a:t>
            </a:r>
            <a:r>
              <a:rPr lang="en-US" sz="4000" dirty="0" smtClean="0">
                <a:latin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</a:rPr>
              <a:t>bã</a:t>
            </a:r>
            <a:endParaRPr lang="en-US" sz="4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20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03881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tả:Nghe</a:t>
            </a:r>
            <a:r>
              <a:rPr lang="en-US" sz="28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endParaRPr lang="en-US" sz="2800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51338"/>
            <a:ext cx="2474913" cy="248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688" y="0"/>
            <a:ext cx="2279651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426" y="4572001"/>
            <a:ext cx="2441575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66674"/>
            <a:ext cx="236537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085976" y="983834"/>
            <a:ext cx="4800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BÉ NHÌN BIỂN</a:t>
            </a:r>
          </a:p>
          <a:p>
            <a:pPr algn="ctr">
              <a:spcBef>
                <a:spcPct val="50000"/>
              </a:spcBef>
            </a:pPr>
            <a:endParaRPr lang="en-US" sz="4000" dirty="0"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00400" y="1595021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Nghỉ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hè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với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bố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</a:endParaRPr>
          </a:p>
          <a:p>
            <a:pPr>
              <a:defRPr/>
            </a:pP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Bé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ra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biển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chơi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</a:endParaRPr>
          </a:p>
          <a:p>
            <a:pPr>
              <a:defRPr/>
            </a:pP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Tưởng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rằng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biển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nhỏ</a:t>
            </a:r>
            <a:endParaRPr lang="en-US" sz="2400" dirty="0">
              <a:latin typeface="Times New Roman" pitchFamily="18" charset="0"/>
            </a:endParaRPr>
          </a:p>
          <a:p>
            <a:pPr>
              <a:defRPr/>
            </a:pP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Mà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to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bằng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trời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.</a:t>
            </a:r>
          </a:p>
          <a:p>
            <a:pPr>
              <a:defRPr/>
            </a:pPr>
            <a:endParaRPr lang="en-US" sz="2400" dirty="0">
              <a:latin typeface="Times New Roman" pitchFamily="18" charset="0"/>
            </a:endParaRPr>
          </a:p>
          <a:p>
            <a:pPr>
              <a:defRPr/>
            </a:pP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Như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con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sông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lớn</a:t>
            </a:r>
            <a:endParaRPr lang="en-US" sz="2400" dirty="0">
              <a:latin typeface="Times New Roman" pitchFamily="18" charset="0"/>
            </a:endParaRPr>
          </a:p>
          <a:p>
            <a:pPr>
              <a:defRPr/>
            </a:pP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Chỉ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có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một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bờ</a:t>
            </a:r>
            <a:endParaRPr lang="en-US" sz="2400" dirty="0">
              <a:latin typeface="Times New Roman" pitchFamily="18" charset="0"/>
            </a:endParaRPr>
          </a:p>
          <a:p>
            <a:pPr>
              <a:defRPr/>
            </a:pP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Bãi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giằng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với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sóng</a:t>
            </a:r>
            <a:endParaRPr lang="en-US" sz="2400" dirty="0">
              <a:latin typeface="Times New Roman" pitchFamily="18" charset="0"/>
            </a:endParaRPr>
          </a:p>
          <a:p>
            <a:pPr>
              <a:defRPr/>
            </a:pP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Chơi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trò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kéo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co.</a:t>
            </a:r>
          </a:p>
          <a:p>
            <a:pPr>
              <a:defRPr/>
            </a:pPr>
            <a:endParaRPr lang="en-US" sz="2400" dirty="0">
              <a:latin typeface="Times New Roman" pitchFamily="18" charset="0"/>
            </a:endParaRPr>
          </a:p>
          <a:p>
            <a:pPr>
              <a:defRPr/>
            </a:pP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Phì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phò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như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bễ</a:t>
            </a:r>
            <a:endParaRPr lang="en-US" sz="2400" dirty="0">
              <a:latin typeface="Times New Roman" pitchFamily="18" charset="0"/>
            </a:endParaRPr>
          </a:p>
          <a:p>
            <a:pPr>
              <a:defRPr/>
            </a:pP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Biển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mệt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thở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rung</a:t>
            </a:r>
            <a:endParaRPr lang="en-US" sz="2400" dirty="0">
              <a:latin typeface="Times New Roman" pitchFamily="18" charset="0"/>
            </a:endParaRPr>
          </a:p>
          <a:p>
            <a:pPr>
              <a:defRPr/>
            </a:pP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Còng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giơ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gọng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vó</a:t>
            </a:r>
            <a:endParaRPr lang="en-US" sz="2400" dirty="0">
              <a:latin typeface="Times New Roman" pitchFamily="18" charset="0"/>
            </a:endParaRPr>
          </a:p>
          <a:p>
            <a:pPr>
              <a:defRPr/>
            </a:pP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Định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khiêng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sóng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lừng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86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4500" y="1219200"/>
            <a:ext cx="8229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4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Bài</a:t>
            </a:r>
            <a:r>
              <a:rPr lang="en-US" sz="4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chính</a:t>
            </a:r>
            <a:r>
              <a:rPr lang="en-US" sz="4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tả</a:t>
            </a:r>
            <a:r>
              <a:rPr lang="en-US" sz="4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cho</a:t>
            </a:r>
            <a:r>
              <a:rPr lang="en-US" sz="4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em</a:t>
            </a:r>
            <a:r>
              <a:rPr lang="en-US" sz="4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biết</a:t>
            </a:r>
            <a:r>
              <a:rPr lang="en-US" sz="4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, </a:t>
            </a:r>
            <a:r>
              <a:rPr lang="en-US" sz="4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bạn</a:t>
            </a:r>
            <a:r>
              <a:rPr lang="en-US" sz="4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nhỏ</a:t>
            </a:r>
            <a:r>
              <a:rPr lang="en-US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thấy</a:t>
            </a:r>
            <a:r>
              <a:rPr lang="en-US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biển</a:t>
            </a:r>
            <a:r>
              <a:rPr lang="en-US" sz="4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như</a:t>
            </a:r>
            <a:r>
              <a:rPr lang="en-US" sz="4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thế</a:t>
            </a:r>
            <a:r>
              <a:rPr lang="en-US" sz="4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nào</a:t>
            </a:r>
            <a:r>
              <a:rPr lang="en-US" sz="4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1" y="3239980"/>
            <a:ext cx="8686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Biển</a:t>
            </a:r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to </a:t>
            </a:r>
            <a:r>
              <a:rPr lang="en-US" sz="4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bằng</a:t>
            </a:r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trời</a:t>
            </a:r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và</a:t>
            </a:r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rất</a:t>
            </a:r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giống</a:t>
            </a:r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trẻ</a:t>
            </a:r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con.</a:t>
            </a:r>
            <a:endParaRPr lang="en-US" sz="480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8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03881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tả:Nghe</a:t>
            </a:r>
            <a:r>
              <a:rPr lang="en-US" sz="28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endParaRPr lang="en-US" sz="2800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51338"/>
            <a:ext cx="2474913" cy="248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688" y="0"/>
            <a:ext cx="2279651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426" y="4572001"/>
            <a:ext cx="2441575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66674"/>
            <a:ext cx="236537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085976" y="983834"/>
            <a:ext cx="4800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BÉ NHÌN BIỂN</a:t>
            </a:r>
          </a:p>
          <a:p>
            <a:pPr algn="ctr">
              <a:spcBef>
                <a:spcPct val="50000"/>
              </a:spcBef>
            </a:pPr>
            <a:endParaRPr lang="en-US" sz="4000" dirty="0"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50900" y="1974921"/>
            <a:ext cx="78486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§"/>
              <a:defRPr/>
            </a:pPr>
            <a:r>
              <a:rPr lang="en-US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chính</a:t>
            </a: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tả</a:t>
            </a: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có</a:t>
            </a: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mấy</a:t>
            </a: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khổ</a:t>
            </a: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thơ</a:t>
            </a: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</a:endParaRP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Mỗi</a:t>
            </a: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khổ</a:t>
            </a: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thơ</a:t>
            </a: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gồm</a:t>
            </a: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mấy</a:t>
            </a: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câu</a:t>
            </a: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?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Mỗi</a:t>
            </a: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dòng</a:t>
            </a: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thơ</a:t>
            </a: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có</a:t>
            </a: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bao</a:t>
            </a: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nhiêu</a:t>
            </a: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tiếng</a:t>
            </a: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?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Trong</a:t>
            </a: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3 </a:t>
            </a:r>
            <a:r>
              <a:rPr lang="en-US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khổ</a:t>
            </a: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thơ</a:t>
            </a: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có</a:t>
            </a: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những</a:t>
            </a: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chữ</a:t>
            </a: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nào</a:t>
            </a: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viết</a:t>
            </a: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hoa</a:t>
            </a: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? </a:t>
            </a:r>
            <a:r>
              <a:rPr lang="en-US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Vì</a:t>
            </a: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sao</a:t>
            </a: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?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Giữa</a:t>
            </a: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các</a:t>
            </a: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khổ</a:t>
            </a: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thơ</a:t>
            </a: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viết</a:t>
            </a: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như</a:t>
            </a: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thế</a:t>
            </a: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nào</a:t>
            </a: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?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Nên</a:t>
            </a: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bắt</a:t>
            </a: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đầu</a:t>
            </a: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viết</a:t>
            </a: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mỗi</a:t>
            </a: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dòng</a:t>
            </a: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thơ</a:t>
            </a: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từ</a:t>
            </a: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ô </a:t>
            </a:r>
            <a:r>
              <a:rPr lang="en-US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nào</a:t>
            </a: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trong</a:t>
            </a: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vở</a:t>
            </a: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?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endParaRPr lang="en-US" sz="2800" dirty="0">
              <a:latin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endParaRPr lang="en-US" sz="2400" dirty="0">
              <a:latin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endParaRPr lang="en-US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30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0" y="1219200"/>
            <a:ext cx="67165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Đọc Thầm bài Và Tìm ra Từ Khó (Thảo Luận Theo Nhóm Đôi)</a:t>
            </a:r>
            <a:endParaRPr lang="en-US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51338"/>
            <a:ext cx="2474913" cy="248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688" y="0"/>
            <a:ext cx="2279651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426" y="4572001"/>
            <a:ext cx="2441575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66674"/>
            <a:ext cx="236537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085976" y="983834"/>
            <a:ext cx="4800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BÉ NHÌN BIỂN</a:t>
            </a:r>
          </a:p>
          <a:p>
            <a:pPr algn="ctr">
              <a:spcBef>
                <a:spcPct val="50000"/>
              </a:spcBef>
            </a:pPr>
            <a:endParaRPr lang="en-US" sz="4000" dirty="0"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19200" y="1595021"/>
            <a:ext cx="6553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Viết từ khó:</a:t>
            </a:r>
          </a:p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tưởng rằng</a:t>
            </a:r>
          </a:p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bãi giằng </a:t>
            </a:r>
          </a:p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sóng lừng</a:t>
            </a:r>
          </a:p>
        </p:txBody>
      </p:sp>
    </p:spTree>
    <p:extLst>
      <p:ext uri="{BB962C8B-B14F-4D97-AF65-F5344CB8AC3E}">
        <p14:creationId xmlns:p14="http://schemas.microsoft.com/office/powerpoint/2010/main" val="3646836772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51338"/>
            <a:ext cx="2474913" cy="248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688" y="0"/>
            <a:ext cx="2279651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426" y="4572001"/>
            <a:ext cx="2441575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66674"/>
            <a:ext cx="236537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085976" y="983834"/>
            <a:ext cx="4800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BÉ NHÌN BIỂN</a:t>
            </a:r>
          </a:p>
          <a:p>
            <a:pPr algn="ctr">
              <a:spcBef>
                <a:spcPct val="50000"/>
              </a:spcBef>
            </a:pPr>
            <a:endParaRPr lang="en-US" sz="4000" dirty="0"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00400" y="1595021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Nghỉ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hè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với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bố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</a:endParaRPr>
          </a:p>
          <a:p>
            <a:pPr>
              <a:defRPr/>
            </a:pP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Bé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ra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biển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chơi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</a:endParaRPr>
          </a:p>
          <a:p>
            <a:pPr>
              <a:defRPr/>
            </a:pP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Tưởng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rằng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biển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nhỏ</a:t>
            </a:r>
            <a:endParaRPr lang="en-US" sz="2400" dirty="0">
              <a:latin typeface="Times New Roman" pitchFamily="18" charset="0"/>
            </a:endParaRPr>
          </a:p>
          <a:p>
            <a:pPr>
              <a:defRPr/>
            </a:pP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Mà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to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bằng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trời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.</a:t>
            </a:r>
          </a:p>
          <a:p>
            <a:pPr>
              <a:defRPr/>
            </a:pPr>
            <a:endParaRPr lang="en-US" sz="2400" dirty="0">
              <a:latin typeface="Times New Roman" pitchFamily="18" charset="0"/>
            </a:endParaRPr>
          </a:p>
          <a:p>
            <a:pPr>
              <a:defRPr/>
            </a:pP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Như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con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sông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lớn</a:t>
            </a:r>
            <a:endParaRPr lang="en-US" sz="2400" dirty="0">
              <a:latin typeface="Times New Roman" pitchFamily="18" charset="0"/>
            </a:endParaRPr>
          </a:p>
          <a:p>
            <a:pPr>
              <a:defRPr/>
            </a:pP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Chỉ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có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một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bờ</a:t>
            </a:r>
            <a:endParaRPr lang="en-US" sz="2400" dirty="0">
              <a:latin typeface="Times New Roman" pitchFamily="18" charset="0"/>
            </a:endParaRPr>
          </a:p>
          <a:p>
            <a:pPr>
              <a:defRPr/>
            </a:pP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Bãi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giằng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với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sóng</a:t>
            </a:r>
            <a:endParaRPr lang="en-US" sz="2400" dirty="0">
              <a:latin typeface="Times New Roman" pitchFamily="18" charset="0"/>
            </a:endParaRPr>
          </a:p>
          <a:p>
            <a:pPr>
              <a:defRPr/>
            </a:pP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Chơi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trò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kéo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co.</a:t>
            </a:r>
          </a:p>
          <a:p>
            <a:pPr>
              <a:defRPr/>
            </a:pPr>
            <a:endParaRPr lang="en-US" sz="2400" dirty="0">
              <a:latin typeface="Times New Roman" pitchFamily="18" charset="0"/>
            </a:endParaRPr>
          </a:p>
          <a:p>
            <a:pPr>
              <a:defRPr/>
            </a:pP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Phì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phò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như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bễ</a:t>
            </a:r>
            <a:endParaRPr lang="en-US" sz="2400" dirty="0">
              <a:latin typeface="Times New Roman" pitchFamily="18" charset="0"/>
            </a:endParaRPr>
          </a:p>
          <a:p>
            <a:pPr>
              <a:defRPr/>
            </a:pP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Biển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mệt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thở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rung</a:t>
            </a:r>
            <a:endParaRPr lang="en-US" sz="2400" dirty="0">
              <a:latin typeface="Times New Roman" pitchFamily="18" charset="0"/>
            </a:endParaRPr>
          </a:p>
          <a:p>
            <a:pPr>
              <a:defRPr/>
            </a:pP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Còng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giơ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gọng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vó</a:t>
            </a:r>
            <a:endParaRPr lang="en-US" sz="2400" dirty="0">
              <a:latin typeface="Times New Roman" pitchFamily="18" charset="0"/>
            </a:endParaRPr>
          </a:p>
          <a:p>
            <a:pPr>
              <a:defRPr/>
            </a:pP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Định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khiêng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sóng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lừng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8367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579</Words>
  <Application>Microsoft Office PowerPoint</Application>
  <PresentationFormat>On-screen Show (4:3)</PresentationFormat>
  <Paragraphs>121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Times New Roman</vt:lpstr>
      <vt:lpstr>Wingdings</vt:lpstr>
      <vt:lpstr>Office Theme</vt:lpstr>
      <vt:lpstr>Chào mừng quý thầy cô về dự giờ thăm lớp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quý thầy cô về dự giờ thăm lớp Lớp 2/6</dc:title>
  <dc:creator>admin</dc:creator>
  <cp:lastModifiedBy>VS9 X64Bit</cp:lastModifiedBy>
  <cp:revision>16</cp:revision>
  <dcterms:created xsi:type="dcterms:W3CDTF">2016-03-02T15:03:55Z</dcterms:created>
  <dcterms:modified xsi:type="dcterms:W3CDTF">2017-01-19T08:40:47Z</dcterms:modified>
</cp:coreProperties>
</file>